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 religião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67E22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2011</c:v>
                  </c:pt>
                  <c:pt idx="1">
                    <c:v>2021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6.8</c:v>
                </c:pt>
                <c:pt idx="1">
                  <c:v>14.1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Evangélicos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65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2011</c:v>
                  </c:pt>
                  <c:pt idx="1">
                    <c:v>2021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</c:v>
                </c:pt>
                <c:pt idx="1">
                  <c:v>2.1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Jovens vs. idosos, 2021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65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Jovens 0–14</c:v>
                  </c:pt>
                  <c:pt idx="1">
                    <c:v>Idosos 65+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12.9</c:v>
                </c:pt>
                <c:pt idx="1">
                  <c:v>23.4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Missões · Portugal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Portugal em uma página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realidade espiritual de Portugal em números com fonte, para o domingo de missões da sua igreja.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Fontes: INE Censos 2011/2021 · Aliança Evangélica Portuguesa 2016–2025 · Pew Research · AIMA · Operation World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Pr.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Quatro números que mostram o quadro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54864" cy="292608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62179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67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2,1%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2179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Evangélicos em Portugal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2179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Cerca de 187 mil pessoas em 10,3 milhões. Em cada 100 portugueses, 98 não são evangélicos.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2179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INE — Censos 2021 · 2021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54864" cy="2926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277063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2×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277063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religião dobrou em 10 anos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77063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615 mil (2011) para 1,24 milhão (2021). É o grupo que mais cresce no país.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77063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INE — Censos 2011/2021 · 2021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754880" y="1371600"/>
            <a:ext cx="54864" cy="2926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5" name="Text 13"/>
          <p:cNvSpPr/>
          <p:nvPr/>
        </p:nvSpPr>
        <p:spPr>
          <a:xfrm>
            <a:off x="491947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em 10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491947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Evangélicos vivem em 3 distritos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91947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Lisboa, Porto e Setúbal concentram 70% dos evangélicos. No interior, a igreja é "quase invisível".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1947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Aliança Evangélica Portuguesa, estudo 2016 · 2016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6903720" y="1371600"/>
            <a:ext cx="54864" cy="292608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0" name="Text 18"/>
          <p:cNvSpPr/>
          <p:nvPr/>
        </p:nvSpPr>
        <p:spPr>
          <a:xfrm>
            <a:off x="706831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67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20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706831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Membros por igreja no interior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06831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distritos como Guarda e Vila Real, a média é inferior a 20. Metade das igrejas da Guarda tem menos de 25 pessoas.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06831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Aliança Evangélica Portuguesa, relatórios 2016 e 2025 · 2025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Pr.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 anos de mudança (Censos 2011 → 2021)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grupo que mais cresce não é o dos evangélicos: é o dos que não querem religião nenhuma.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religião (%)</a:t>
            </a:r>
            <a:endParaRPr lang="en-US" sz="12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320040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Evangélicos (%)</a:t>
            </a:r>
            <a:endParaRPr lang="en-US" sz="12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320040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/>
          <p:nvPr/>
        </p:nvSpPr>
        <p:spPr>
          <a:xfrm>
            <a:off x="603504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Jovens vs. idosos, 2021 (%)</a:t>
            </a:r>
            <a:endParaRPr lang="en-US" sz="1200" dirty="0"/>
          </a:p>
        </p:txBody>
      </p:sp>
      <p:graphicFrame>
        <p:nvGraphicFramePr>
          <p:cNvPr id="10" name="Chart 2" descr=""/>
          <p:cNvGraphicFramePr/>
          <p:nvPr/>
        </p:nvGraphicFramePr>
        <p:xfrm>
          <a:off x="603504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Text 6"/>
          <p:cNvSpPr/>
          <p:nvPr/>
        </p:nvSpPr>
        <p:spPr>
          <a:xfrm>
            <a:off x="365760" y="438912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INE, Censos 2011 e 2021. População com 15 anos ou mais; em 2021 a resposta sobre religião foi facultativa.</a:t>
            </a:r>
            <a:endParaRPr lang="en-US" sz="850" dirty="0"/>
          </a:p>
        </p:txBody>
      </p:sp>
      <p:sp>
        <p:nvSpPr>
          <p:cNvPr id="12" name="Text 7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Pr.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a igreja está, e onde quase não está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quadrado é um distrito. Cores segundo os relatórios da Aliança Evangélica Portuguesa.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Viana do Castelo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170432" y="1234440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8" name="Text 6"/>
          <p:cNvSpPr/>
          <p:nvPr/>
        </p:nvSpPr>
        <p:spPr>
          <a:xfrm>
            <a:off x="1170432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1883664" y="1234440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0" name="Text 8"/>
          <p:cNvSpPr/>
          <p:nvPr/>
        </p:nvSpPr>
        <p:spPr>
          <a:xfrm>
            <a:off x="1883664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Vila Real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2596896" y="1234440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2596896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Bragança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1170432" y="1697492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4" name="Text 12"/>
          <p:cNvSpPr/>
          <p:nvPr/>
        </p:nvSpPr>
        <p:spPr>
          <a:xfrm>
            <a:off x="1170432" y="1697492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Porto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1170432" y="2160544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16" name="Text 14"/>
          <p:cNvSpPr/>
          <p:nvPr/>
        </p:nvSpPr>
        <p:spPr>
          <a:xfrm>
            <a:off x="1170432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Aveiro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1883664" y="2160544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8" name="Text 16"/>
          <p:cNvSpPr/>
          <p:nvPr/>
        </p:nvSpPr>
        <p:spPr>
          <a:xfrm>
            <a:off x="1883664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Viseu</a:t>
            </a:r>
            <a:endParaRPr lang="en-US" sz="700" dirty="0"/>
          </a:p>
        </p:txBody>
      </p:sp>
      <p:sp>
        <p:nvSpPr>
          <p:cNvPr id="19" name="Shape 17"/>
          <p:cNvSpPr/>
          <p:nvPr/>
        </p:nvSpPr>
        <p:spPr>
          <a:xfrm>
            <a:off x="2596896" y="2160544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0" name="Text 18"/>
          <p:cNvSpPr/>
          <p:nvPr/>
        </p:nvSpPr>
        <p:spPr>
          <a:xfrm>
            <a:off x="2596896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1170432" y="2623596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2" name="Text 20"/>
          <p:cNvSpPr/>
          <p:nvPr/>
        </p:nvSpPr>
        <p:spPr>
          <a:xfrm>
            <a:off x="1170432" y="2623596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Coimbra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2596896" y="2623596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2596896" y="2623596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Castelo Branco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1170432" y="3086649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6" name="Text 24"/>
          <p:cNvSpPr/>
          <p:nvPr/>
        </p:nvSpPr>
        <p:spPr>
          <a:xfrm>
            <a:off x="1170432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Leiria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1883664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8" name="Text 26"/>
          <p:cNvSpPr/>
          <p:nvPr/>
        </p:nvSpPr>
        <p:spPr>
          <a:xfrm>
            <a:off x="1883664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Santarém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2596896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0" name="Text 28"/>
          <p:cNvSpPr/>
          <p:nvPr/>
        </p:nvSpPr>
        <p:spPr>
          <a:xfrm>
            <a:off x="2596896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Portalegre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1170432" y="3549701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2" name="Text 30"/>
          <p:cNvSpPr/>
          <p:nvPr/>
        </p:nvSpPr>
        <p:spPr>
          <a:xfrm>
            <a:off x="1170432" y="3549701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Lisboa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1883664" y="3549701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4" name="Text 32"/>
          <p:cNvSpPr/>
          <p:nvPr/>
        </p:nvSpPr>
        <p:spPr>
          <a:xfrm>
            <a:off x="1883664" y="3549701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Évora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1170432" y="4012753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6" name="Text 34"/>
          <p:cNvSpPr/>
          <p:nvPr/>
        </p:nvSpPr>
        <p:spPr>
          <a:xfrm>
            <a:off x="1170432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Setúbal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1883664" y="4012753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8" name="Text 36"/>
          <p:cNvSpPr/>
          <p:nvPr/>
        </p:nvSpPr>
        <p:spPr>
          <a:xfrm>
            <a:off x="1883664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Beja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1883664" y="4475805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40" name="Text 38"/>
          <p:cNvSpPr/>
          <p:nvPr/>
        </p:nvSpPr>
        <p:spPr>
          <a:xfrm>
            <a:off x="1883664" y="4475805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Faro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457200" y="4012753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2" name="Text 40"/>
          <p:cNvSpPr/>
          <p:nvPr/>
        </p:nvSpPr>
        <p:spPr>
          <a:xfrm>
            <a:off x="457200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Madeira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457200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4" name="Text 42"/>
          <p:cNvSpPr/>
          <p:nvPr/>
        </p:nvSpPr>
        <p:spPr>
          <a:xfrm>
            <a:off x="457200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Açores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572000" y="1426464"/>
            <a:ext cx="201168" cy="20116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6" name="Text 44"/>
          <p:cNvSpPr/>
          <p:nvPr/>
        </p:nvSpPr>
        <p:spPr>
          <a:xfrm>
            <a:off x="4846320" y="137160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evangélica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572000" y="1810512"/>
            <a:ext cx="201168" cy="20116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48" name="Text 46"/>
          <p:cNvSpPr/>
          <p:nvPr/>
        </p:nvSpPr>
        <p:spPr>
          <a:xfrm>
            <a:off x="4846320" y="1755648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recente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572000" y="2194560"/>
            <a:ext cx="201168" cy="20116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50" name="Text 48"/>
          <p:cNvSpPr/>
          <p:nvPr/>
        </p:nvSpPr>
        <p:spPr>
          <a:xfrm>
            <a:off x="4846320" y="2139696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indicador publicado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572000" y="2578608"/>
            <a:ext cx="201168" cy="20116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2" name="Text 50"/>
          <p:cNvSpPr/>
          <p:nvPr/>
        </p:nvSpPr>
        <p:spPr>
          <a:xfrm>
            <a:off x="4846320" y="2523744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Pouco visado para novas igrejas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4572000" y="2962656"/>
            <a:ext cx="201168" cy="20116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4" name="Text 52"/>
          <p:cNvSpPr/>
          <p:nvPr/>
        </p:nvSpPr>
        <p:spPr>
          <a:xfrm>
            <a:off x="4846320" y="290779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Região mais carenciada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4572000" y="34290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Regiões mais carenciadas: </a:t>
            </a:r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Vila Real, Guarda, Santarém, Portalegre, Beja, Madeira, Açores.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365760" y="438912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Fontes: INE, Censos 2021 (população); Aliança Evangélica Portuguesa, relatórios 2016, 2023 e 2025 (categorias)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Pr.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Há razões para esperança. E três pedidos.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0,8% → 2,1%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Evangélicos mais que dobraram em 10 anos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 — Censos 2011/2021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260604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88%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60604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igrejas dizem estar crescendo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60604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AEP, Relatório 2025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475488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+44%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75488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Batismos por igreja desde 2016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75488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AEP, Relatório 2025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90372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por mês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90372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Igrejas novas registradas nos últimos 5 anos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90372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Ministério da Justiça (via DN, 12/2024)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457200" y="2788920"/>
            <a:ext cx="82296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2788920"/>
            <a:ext cx="73152" cy="17373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529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Ore por Portugal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5800" y="3200400"/>
            <a:ext cx="7772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Obreiros para o interior e as ilhas, onde quase ninguém planeia plantar igreja.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Igrejas de imigrantes que se tornem pontes para o português nativo.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geração jovem que ouça o evangelho explicado com clareza.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Pr.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Portugal em uma página</dc:title>
  <dc:subject>PptxGenJS Presentation</dc:subject>
  <dc:creator>Projeto Didasko Portugal</dc:creator>
  <cp:lastModifiedBy>Projeto Didasko Portugal</cp:lastModifiedBy>
  <cp:revision>1</cp:revision>
  <dcterms:created xsi:type="dcterms:W3CDTF">2026-09-04T10:09:03Z</dcterms:created>
  <dcterms:modified xsi:type="dcterms:W3CDTF">2026-09-04T10:09:03Z</dcterms:modified>
</cp:coreProperties>
</file>