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religion (%)</c:v>
                </c:pt>
              </c:strCache>
            </c:strRef>
          </c:tx>
          <c:spPr>
            <a:solidFill>
              <a:srgbClr val="CBD5E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365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BD5E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67E22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2011</c:v>
                  </c:pt>
                  <c:pt idx="1">
                    <c:v>2021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6.8</c:v>
                </c:pt>
                <c:pt idx="1">
                  <c:v>14.1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365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Evangelicals (%)</c:v>
                </c:pt>
              </c:strCache>
            </c:strRef>
          </c:tx>
          <c:spPr>
            <a:solidFill>
              <a:srgbClr val="CBD5E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365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BD5E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65D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2011</c:v>
                  </c:pt>
                  <c:pt idx="1">
                    <c:v>2021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</c:v>
                </c:pt>
                <c:pt idx="1">
                  <c:v>2.1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365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Young vs. seniors, 2021 (%)</c:v>
                </c:pt>
              </c:strCache>
            </c:strRef>
          </c:tx>
          <c:spPr>
            <a:solidFill>
              <a:srgbClr val="CBD5E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365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BD5E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A365D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Young 0–14</c:v>
                  </c:pt>
                  <c:pt idx="1">
                    <c:v>Seniors 65+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12.9</c:v>
                </c:pt>
                <c:pt idx="1">
                  <c:v>23.4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A365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56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26"/>
        </c:scaling>
        <c:delete val="1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Missions · Portugal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772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Portugal on one page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spiritual reality of Portugal in sourced numbers, for your church's missions Sunday.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39319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INE Censos 2011/2021 · Aliança Evangélica Portuguesa 2016–2025 · Pew Research · AIMA · Operation World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Rev.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numbers that show the picture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54864" cy="292608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62179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67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2,1%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2179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Evangelicals in Portugal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62179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187,000 people out of 10.3 million. Of every 100 Portuguese, 98 are not evangelical.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2179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INE — Censos 2021 · 2021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2606040" y="1371600"/>
            <a:ext cx="54864" cy="2926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0" name="Text 8"/>
          <p:cNvSpPr/>
          <p:nvPr/>
        </p:nvSpPr>
        <p:spPr>
          <a:xfrm>
            <a:off x="277063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2×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277063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 religion" doubled in 10 years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77063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615,000 (2011) to 1.24 million (2021). The fastest-growing group in the country.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277063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INE — Censos 2011/2021 · 2021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754880" y="1371600"/>
            <a:ext cx="54864" cy="2926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5" name="Text 13"/>
          <p:cNvSpPr/>
          <p:nvPr/>
        </p:nvSpPr>
        <p:spPr>
          <a:xfrm>
            <a:off x="491947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in 10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491947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Evangelicals live in 3 districts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91947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Lisbon, Porto and Setúbal hold 70% of evangelicals. Inland, the church is "almost invisible".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491947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Aliança Evangélica Portuguesa, estudo 2016 · 2016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6903720" y="1371600"/>
            <a:ext cx="54864" cy="292608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0" name="Text 18"/>
          <p:cNvSpPr/>
          <p:nvPr/>
        </p:nvSpPr>
        <p:spPr>
          <a:xfrm>
            <a:off x="7068312" y="13258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67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&lt; 20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7068312" y="214884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per church inland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068312" y="265176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districts like Guarda and Vila Real the average is under 20. Half of the churches in Guarda have fewer than 25 people.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068312" y="379476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Aliança Evangélica Portuguesa, relatórios 2016 e 2025 · 2025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Rev.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 years of change (Census 2011 → 2021)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fastest-growing group is not the evangelicals: it is those who want no religion at all.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65760" y="1280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religion (%)</a:t>
            </a:r>
            <a:endParaRPr lang="en-US" sz="12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365760" y="160020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3200400" y="1280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Evangelicals (%)</a:t>
            </a:r>
            <a:endParaRPr lang="en-US" sz="12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3200400" y="160020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 5"/>
          <p:cNvSpPr/>
          <p:nvPr/>
        </p:nvSpPr>
        <p:spPr>
          <a:xfrm>
            <a:off x="6035040" y="128016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Young vs. seniors, 2021 (%)</a:t>
            </a:r>
            <a:endParaRPr lang="en-US" sz="1200" dirty="0"/>
          </a:p>
        </p:txBody>
      </p:sp>
      <p:graphicFrame>
        <p:nvGraphicFramePr>
          <p:cNvPr id="10" name="Chart 2" descr=""/>
          <p:cNvGraphicFramePr/>
          <p:nvPr/>
        </p:nvGraphicFramePr>
        <p:xfrm>
          <a:off x="6035040" y="1600200"/>
          <a:ext cx="265176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1" name="Text 6"/>
          <p:cNvSpPr/>
          <p:nvPr/>
        </p:nvSpPr>
        <p:spPr>
          <a:xfrm>
            <a:off x="365760" y="438912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INE, Census 2011 and 2021. Population aged 15+; in 2021 the religion question was optional.</a:t>
            </a:r>
            <a:endParaRPr lang="en-US" sz="850" dirty="0"/>
          </a:p>
        </p:txBody>
      </p:sp>
      <p:sp>
        <p:nvSpPr>
          <p:cNvPr id="12" name="Text 7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Rev.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church is, and where it almost is not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868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square is a district. Colours follow the Portuguese Evangelical Alliance reports.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57200" y="1234440"/>
            <a:ext cx="658368" cy="40818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Viana do Castelo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1170432" y="1234440"/>
            <a:ext cx="658368" cy="40818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8" name="Text 6"/>
          <p:cNvSpPr/>
          <p:nvPr/>
        </p:nvSpPr>
        <p:spPr>
          <a:xfrm>
            <a:off x="1170432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Braga</a:t>
            </a:r>
            <a:endParaRPr lang="en-US" sz="700" dirty="0"/>
          </a:p>
        </p:txBody>
      </p:sp>
      <p:sp>
        <p:nvSpPr>
          <p:cNvPr id="9" name="Shape 7"/>
          <p:cNvSpPr/>
          <p:nvPr/>
        </p:nvSpPr>
        <p:spPr>
          <a:xfrm>
            <a:off x="1883664" y="1234440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10" name="Text 8"/>
          <p:cNvSpPr/>
          <p:nvPr/>
        </p:nvSpPr>
        <p:spPr>
          <a:xfrm>
            <a:off x="1883664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Vila Real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2596896" y="1234440"/>
            <a:ext cx="658368" cy="40818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2" name="Text 10"/>
          <p:cNvSpPr/>
          <p:nvPr/>
        </p:nvSpPr>
        <p:spPr>
          <a:xfrm>
            <a:off x="2596896" y="1234440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Bragança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1170432" y="1697492"/>
            <a:ext cx="658368" cy="40818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14" name="Text 12"/>
          <p:cNvSpPr/>
          <p:nvPr/>
        </p:nvSpPr>
        <p:spPr>
          <a:xfrm>
            <a:off x="1170432" y="1697492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Porto</a:t>
            </a:r>
            <a:endParaRPr lang="en-US" sz="700" dirty="0"/>
          </a:p>
        </p:txBody>
      </p:sp>
      <p:sp>
        <p:nvSpPr>
          <p:cNvPr id="15" name="Shape 13"/>
          <p:cNvSpPr/>
          <p:nvPr/>
        </p:nvSpPr>
        <p:spPr>
          <a:xfrm>
            <a:off x="1170432" y="2160544"/>
            <a:ext cx="658368" cy="40818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16" name="Text 14"/>
          <p:cNvSpPr/>
          <p:nvPr/>
        </p:nvSpPr>
        <p:spPr>
          <a:xfrm>
            <a:off x="1170432" y="2160544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Aveiro</a:t>
            </a:r>
            <a:endParaRPr lang="en-US" sz="700" dirty="0"/>
          </a:p>
        </p:txBody>
      </p:sp>
      <p:sp>
        <p:nvSpPr>
          <p:cNvPr id="17" name="Shape 15"/>
          <p:cNvSpPr/>
          <p:nvPr/>
        </p:nvSpPr>
        <p:spPr>
          <a:xfrm>
            <a:off x="1883664" y="2160544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18" name="Text 16"/>
          <p:cNvSpPr/>
          <p:nvPr/>
        </p:nvSpPr>
        <p:spPr>
          <a:xfrm>
            <a:off x="1883664" y="2160544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Viseu</a:t>
            </a:r>
            <a:endParaRPr lang="en-US" sz="700" dirty="0"/>
          </a:p>
        </p:txBody>
      </p:sp>
      <p:sp>
        <p:nvSpPr>
          <p:cNvPr id="19" name="Shape 17"/>
          <p:cNvSpPr/>
          <p:nvPr/>
        </p:nvSpPr>
        <p:spPr>
          <a:xfrm>
            <a:off x="2596896" y="2160544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0" name="Text 18"/>
          <p:cNvSpPr/>
          <p:nvPr/>
        </p:nvSpPr>
        <p:spPr>
          <a:xfrm>
            <a:off x="2596896" y="2160544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1170432" y="2623596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2" name="Text 20"/>
          <p:cNvSpPr/>
          <p:nvPr/>
        </p:nvSpPr>
        <p:spPr>
          <a:xfrm>
            <a:off x="1170432" y="2623596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Coimbra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2596896" y="2623596"/>
            <a:ext cx="658368" cy="40818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24" name="Text 22"/>
          <p:cNvSpPr/>
          <p:nvPr/>
        </p:nvSpPr>
        <p:spPr>
          <a:xfrm>
            <a:off x="2596896" y="2623596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Castelo Branco</a:t>
            </a:r>
            <a:endParaRPr lang="en-US" sz="700" dirty="0"/>
          </a:p>
        </p:txBody>
      </p:sp>
      <p:sp>
        <p:nvSpPr>
          <p:cNvPr id="25" name="Shape 23"/>
          <p:cNvSpPr/>
          <p:nvPr/>
        </p:nvSpPr>
        <p:spPr>
          <a:xfrm>
            <a:off x="1170432" y="3086649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6" name="Text 24"/>
          <p:cNvSpPr/>
          <p:nvPr/>
        </p:nvSpPr>
        <p:spPr>
          <a:xfrm>
            <a:off x="1170432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Leiria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1883664" y="3086649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28" name="Text 26"/>
          <p:cNvSpPr/>
          <p:nvPr/>
        </p:nvSpPr>
        <p:spPr>
          <a:xfrm>
            <a:off x="1883664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Santarém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2596896" y="3086649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0" name="Text 28"/>
          <p:cNvSpPr/>
          <p:nvPr/>
        </p:nvSpPr>
        <p:spPr>
          <a:xfrm>
            <a:off x="2596896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Portalegre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1170432" y="3549701"/>
            <a:ext cx="658368" cy="40818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2" name="Text 30"/>
          <p:cNvSpPr/>
          <p:nvPr/>
        </p:nvSpPr>
        <p:spPr>
          <a:xfrm>
            <a:off x="1170432" y="3549701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Lisboa</a:t>
            </a:r>
            <a:endParaRPr lang="en-US" sz="700" dirty="0"/>
          </a:p>
        </p:txBody>
      </p:sp>
      <p:sp>
        <p:nvSpPr>
          <p:cNvPr id="33" name="Shape 31"/>
          <p:cNvSpPr/>
          <p:nvPr/>
        </p:nvSpPr>
        <p:spPr>
          <a:xfrm>
            <a:off x="1883664" y="3549701"/>
            <a:ext cx="658368" cy="40818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4" name="Text 32"/>
          <p:cNvSpPr/>
          <p:nvPr/>
        </p:nvSpPr>
        <p:spPr>
          <a:xfrm>
            <a:off x="1883664" y="3549701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Évora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1170432" y="4012753"/>
            <a:ext cx="658368" cy="40818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36" name="Text 34"/>
          <p:cNvSpPr/>
          <p:nvPr/>
        </p:nvSpPr>
        <p:spPr>
          <a:xfrm>
            <a:off x="1170432" y="4012753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Setúbal</a:t>
            </a:r>
            <a:endParaRPr lang="en-US" sz="700" dirty="0"/>
          </a:p>
        </p:txBody>
      </p:sp>
      <p:sp>
        <p:nvSpPr>
          <p:cNvPr id="37" name="Shape 35"/>
          <p:cNvSpPr/>
          <p:nvPr/>
        </p:nvSpPr>
        <p:spPr>
          <a:xfrm>
            <a:off x="1883664" y="4012753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8" name="Text 36"/>
          <p:cNvSpPr/>
          <p:nvPr/>
        </p:nvSpPr>
        <p:spPr>
          <a:xfrm>
            <a:off x="1883664" y="4012753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Beja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1883664" y="4475805"/>
            <a:ext cx="658368" cy="40818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40" name="Text 38"/>
          <p:cNvSpPr/>
          <p:nvPr/>
        </p:nvSpPr>
        <p:spPr>
          <a:xfrm>
            <a:off x="1883664" y="4475805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Faro</a:t>
            </a:r>
            <a:endParaRPr lang="en-US" sz="700" dirty="0"/>
          </a:p>
        </p:txBody>
      </p:sp>
      <p:sp>
        <p:nvSpPr>
          <p:cNvPr id="41" name="Shape 39"/>
          <p:cNvSpPr/>
          <p:nvPr/>
        </p:nvSpPr>
        <p:spPr>
          <a:xfrm>
            <a:off x="457200" y="4012753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2" name="Text 40"/>
          <p:cNvSpPr/>
          <p:nvPr/>
        </p:nvSpPr>
        <p:spPr>
          <a:xfrm>
            <a:off x="457200" y="4012753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Madeira</a:t>
            </a:r>
            <a:endParaRPr lang="en-US" sz="700" dirty="0"/>
          </a:p>
        </p:txBody>
      </p:sp>
      <p:sp>
        <p:nvSpPr>
          <p:cNvPr id="43" name="Shape 41"/>
          <p:cNvSpPr/>
          <p:nvPr/>
        </p:nvSpPr>
        <p:spPr>
          <a:xfrm>
            <a:off x="457200" y="3086649"/>
            <a:ext cx="658368" cy="40818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44" name="Text 42"/>
          <p:cNvSpPr/>
          <p:nvPr/>
        </p:nvSpPr>
        <p:spPr>
          <a:xfrm>
            <a:off x="457200" y="3086649"/>
            <a:ext cx="658368" cy="408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Açores</a:t>
            </a:r>
            <a:endParaRPr lang="en-US" sz="700" dirty="0"/>
          </a:p>
        </p:txBody>
      </p:sp>
      <p:sp>
        <p:nvSpPr>
          <p:cNvPr id="45" name="Shape 43"/>
          <p:cNvSpPr/>
          <p:nvPr/>
        </p:nvSpPr>
        <p:spPr>
          <a:xfrm>
            <a:off x="4572000" y="1426464"/>
            <a:ext cx="201168" cy="201168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46" name="Text 44"/>
          <p:cNvSpPr/>
          <p:nvPr/>
        </p:nvSpPr>
        <p:spPr>
          <a:xfrm>
            <a:off x="4846320" y="137160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Concentração evangélica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572000" y="1810512"/>
            <a:ext cx="201168" cy="201168"/>
          </a:xfrm>
          <a:prstGeom prst="rect">
            <a:avLst/>
          </a:prstGeom>
          <a:solidFill>
            <a:srgbClr val="1E4D8C"/>
          </a:solidFill>
          <a:ln/>
        </p:spPr>
      </p:sp>
      <p:sp>
        <p:nvSpPr>
          <p:cNvPr id="48" name="Text 46"/>
          <p:cNvSpPr/>
          <p:nvPr/>
        </p:nvSpPr>
        <p:spPr>
          <a:xfrm>
            <a:off x="4846320" y="1755648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recente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572000" y="2194560"/>
            <a:ext cx="201168" cy="201168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50" name="Text 48"/>
          <p:cNvSpPr/>
          <p:nvPr/>
        </p:nvSpPr>
        <p:spPr>
          <a:xfrm>
            <a:off x="4846320" y="2139696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indicador publicado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572000" y="2578608"/>
            <a:ext cx="201168" cy="201168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2" name="Text 50"/>
          <p:cNvSpPr/>
          <p:nvPr/>
        </p:nvSpPr>
        <p:spPr>
          <a:xfrm>
            <a:off x="4846320" y="2523744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Pouco visado para novas igrejas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4572000" y="2962656"/>
            <a:ext cx="201168" cy="201168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54" name="Text 52"/>
          <p:cNvSpPr/>
          <p:nvPr/>
        </p:nvSpPr>
        <p:spPr>
          <a:xfrm>
            <a:off x="4846320" y="2907792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Região mais carenciada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4572000" y="342900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Regions most in need: </a:t>
            </a:r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Vila Real, Guarda, Santarém, Portalegre, Beja, Madeira, Açores.</a:t>
            </a:r>
            <a:endParaRPr lang="en-US" sz="1050" dirty="0"/>
          </a:p>
        </p:txBody>
      </p:sp>
      <p:sp>
        <p:nvSpPr>
          <p:cNvPr id="56" name="Text 54"/>
          <p:cNvSpPr/>
          <p:nvPr/>
        </p:nvSpPr>
        <p:spPr>
          <a:xfrm>
            <a:off x="365760" y="438912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INE, Censos 2021 (população); Aliança Evangélica Portuguesa, relatórios 2016, 2023 e 2025 (categorias)</a:t>
            </a:r>
            <a:endParaRPr lang="en-US" sz="850" dirty="0"/>
          </a:p>
        </p:txBody>
      </p:sp>
      <p:sp>
        <p:nvSpPr>
          <p:cNvPr id="57" name="Text 55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58" name="Text 56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Rev.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41148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657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There are reasons for hope. And three requests.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0.8% → 2.1%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Evangelicals more than doubled in 10 years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45720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 — Censos 2011/2021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260604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88%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260604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churches say they are growing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60604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AEP, Relatório 2025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475488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+44%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75488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Baptisms per church since 2016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75488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AEP, Relatório 2025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903720" y="132588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8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a month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6903720" y="1874520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churches registered over the last 5 years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903720" y="23317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Ministério da Justiça (via DN, 12/2024)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457200" y="2788920"/>
            <a:ext cx="822960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57200" y="2788920"/>
            <a:ext cx="73152" cy="17373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685800" y="285292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Pray for Portugal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5800" y="3200400"/>
            <a:ext cx="77724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Workers for the interior and the islands, where almost no one plans to plant a church.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Immigrant churches that become bridges to native Portuguese.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young generation that hears the gospel explained clearly.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6576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projetodidaskoportugal.com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0624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 Didasko Portugal · Rev. Paulo Henrique P. Cunha · Cascais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Portugal on one page</dc:title>
  <dc:subject>PptxGenJS Presentation</dc:subject>
  <dc:creator>Projeto Didasko Portugal</dc:creator>
  <cp:lastModifiedBy>Projeto Didasko Portugal</cp:lastModifiedBy>
  <cp:revision>1</cp:revision>
  <dcterms:created xsi:type="dcterms:W3CDTF">2026-09-04T09:53:58Z</dcterms:created>
  <dcterms:modified xsi:type="dcterms:W3CDTF">2026-09-04T09:53:58Z</dcterms:modified>
</cp:coreProperties>
</file>